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80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578" r:id="rId55"/>
    <p:sldId id="590" r:id="rId56"/>
    <p:sldId id="591" r:id="rId57"/>
    <p:sldId id="592" r:id="rId58"/>
    <p:sldId id="593" r:id="rId59"/>
    <p:sldId id="594" r:id="rId60"/>
    <p:sldId id="595" r:id="rId61"/>
    <p:sldId id="607" r:id="rId62"/>
    <p:sldId id="608" r:id="rId63"/>
    <p:sldId id="609" r:id="rId64"/>
    <p:sldId id="610" r:id="rId65"/>
    <p:sldId id="611" r:id="rId66"/>
    <p:sldId id="597" r:id="rId67"/>
    <p:sldId id="612" r:id="rId68"/>
    <p:sldId id="599" r:id="rId69"/>
    <p:sldId id="671" r:id="rId70"/>
    <p:sldId id="600" r:id="rId71"/>
    <p:sldId id="601" r:id="rId72"/>
    <p:sldId id="602" r:id="rId73"/>
    <p:sldId id="603" r:id="rId74"/>
    <p:sldId id="604" r:id="rId75"/>
    <p:sldId id="605" r:id="rId76"/>
    <p:sldId id="606" r:id="rId77"/>
    <p:sldId id="619" r:id="rId78"/>
    <p:sldId id="620" r:id="rId79"/>
    <p:sldId id="621" r:id="rId80"/>
    <p:sldId id="622" r:id="rId81"/>
    <p:sldId id="623" r:id="rId82"/>
    <p:sldId id="624" r:id="rId83"/>
    <p:sldId id="625" r:id="rId84"/>
    <p:sldId id="626" r:id="rId85"/>
    <p:sldId id="627" r:id="rId86"/>
    <p:sldId id="628" r:id="rId87"/>
    <p:sldId id="340" r:id="rId88"/>
    <p:sldId id="318" r:id="rId89"/>
    <p:sldId id="341" r:id="rId90"/>
    <p:sldId id="515" r:id="rId91"/>
    <p:sldId id="516" r:id="rId92"/>
    <p:sldId id="322" r:id="rId93"/>
    <p:sldId id="517" r:id="rId94"/>
    <p:sldId id="630" r:id="rId95"/>
    <p:sldId id="631" r:id="rId96"/>
    <p:sldId id="329" r:id="rId97"/>
    <p:sldId id="632" r:id="rId98"/>
    <p:sldId id="321" r:id="rId99"/>
    <p:sldId id="637" r:id="rId100"/>
    <p:sldId id="633" r:id="rId101"/>
    <p:sldId id="336" r:id="rId102"/>
    <p:sldId id="635" r:id="rId103"/>
    <p:sldId id="634" r:id="rId104"/>
    <p:sldId id="636" r:id="rId105"/>
    <p:sldId id="638" r:id="rId106"/>
    <p:sldId id="639" r:id="rId107"/>
    <p:sldId id="640" r:id="rId108"/>
    <p:sldId id="641" r:id="rId109"/>
    <p:sldId id="642" r:id="rId110"/>
    <p:sldId id="643" r:id="rId111"/>
    <p:sldId id="644" r:id="rId112"/>
    <p:sldId id="645" r:id="rId113"/>
    <p:sldId id="646" r:id="rId114"/>
    <p:sldId id="672" r:id="rId115"/>
    <p:sldId id="673" r:id="rId116"/>
    <p:sldId id="674" r:id="rId117"/>
    <p:sldId id="675" r:id="rId118"/>
    <p:sldId id="676" r:id="rId119"/>
    <p:sldId id="677" r:id="rId120"/>
    <p:sldId id="678" r:id="rId121"/>
    <p:sldId id="679" r:id="rId122"/>
    <p:sldId id="680" r:id="rId123"/>
    <p:sldId id="681" r:id="rId124"/>
    <p:sldId id="647" r:id="rId125"/>
    <p:sldId id="648" r:id="rId126"/>
    <p:sldId id="649" r:id="rId127"/>
    <p:sldId id="650" r:id="rId128"/>
    <p:sldId id="651" r:id="rId129"/>
    <p:sldId id="652" r:id="rId130"/>
    <p:sldId id="653" r:id="rId131"/>
    <p:sldId id="654" r:id="rId132"/>
    <p:sldId id="655" r:id="rId133"/>
    <p:sldId id="656" r:id="rId134"/>
    <p:sldId id="657" r:id="rId135"/>
    <p:sldId id="658" r:id="rId136"/>
    <p:sldId id="659" r:id="rId137"/>
    <p:sldId id="660" r:id="rId138"/>
    <p:sldId id="661" r:id="rId139"/>
    <p:sldId id="662" r:id="rId140"/>
    <p:sldId id="664" r:id="rId141"/>
    <p:sldId id="663" r:id="rId142"/>
    <p:sldId id="665" r:id="rId143"/>
    <p:sldId id="666" r:id="rId144"/>
    <p:sldId id="667" r:id="rId145"/>
    <p:sldId id="668" r:id="rId146"/>
    <p:sldId id="669" r:id="rId147"/>
    <p:sldId id="682" r:id="rId148"/>
    <p:sldId id="683" r:id="rId149"/>
    <p:sldId id="684" r:id="rId150"/>
    <p:sldId id="685" r:id="rId151"/>
    <p:sldId id="686" r:id="rId152"/>
    <p:sldId id="687" r:id="rId153"/>
    <p:sldId id="688" r:id="rId154"/>
    <p:sldId id="689" r:id="rId155"/>
    <p:sldId id="690" r:id="rId156"/>
    <p:sldId id="670" r:id="rId157"/>
    <p:sldId id="691" r:id="rId158"/>
    <p:sldId id="692" r:id="rId159"/>
    <p:sldId id="693" r:id="rId160"/>
    <p:sldId id="694" r:id="rId161"/>
    <p:sldId id="695" r:id="rId162"/>
    <p:sldId id="696" r:id="rId163"/>
    <p:sldId id="697" r:id="rId164"/>
    <p:sldId id="698" r:id="rId165"/>
    <p:sldId id="699" r:id="rId166"/>
    <p:sldId id="700" r:id="rId167"/>
    <p:sldId id="701" r:id="rId168"/>
    <p:sldId id="702" r:id="rId169"/>
    <p:sldId id="703" r:id="rId170"/>
    <p:sldId id="704" r:id="rId171"/>
    <p:sldId id="705" r:id="rId172"/>
    <p:sldId id="706" r:id="rId173"/>
    <p:sldId id="707" r:id="rId174"/>
    <p:sldId id="708" r:id="rId175"/>
    <p:sldId id="709" r:id="rId176"/>
    <p:sldId id="710" r:id="rId177"/>
    <p:sldId id="711" r:id="rId178"/>
    <p:sldId id="712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81" dt="2025-09-06T12:42:24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6T12:42:34.726" v="1010" actId="2711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  <pc:spChg chg="mod">
          <ac:chgData name="Pramod Naik" userId="ceb6df04-ef15-4d9b-a141-998a03559d75" providerId="ADAL" clId="{B172FB6F-AC09-4CCB-84B1-554DCE7625C3}" dt="2025-09-05T06:36:20.626" v="891" actId="20577"/>
          <ac:spMkLst>
            <pc:docMk/>
            <pc:sldMk cId="1903853991" sldId="358"/>
            <ac:spMk id="3" creationId="{E42FB284-DAF2-8CB9-9090-285BF2A5822E}"/>
          </ac:spMkLst>
        </pc:spChg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  <pc:spChg chg="mod">
          <ac:chgData name="Pramod Naik" userId="ceb6df04-ef15-4d9b-a141-998a03559d75" providerId="ADAL" clId="{B172FB6F-AC09-4CCB-84B1-554DCE7625C3}" dt="2025-09-05T06:47:30.238" v="896" actId="20577"/>
          <ac:spMkLst>
            <pc:docMk/>
            <pc:sldMk cId="4102024643" sldId="363"/>
            <ac:spMk id="3" creationId="{E42FB284-DAF2-8CB9-9090-285BF2A5822E}"/>
          </ac:spMkLst>
        </pc:spChg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  <pc:graphicFrameChg chg="modGraphic">
          <ac:chgData name="Pramod Naik" userId="ceb6df04-ef15-4d9b-a141-998a03559d75" providerId="ADAL" clId="{B172FB6F-AC09-4CCB-84B1-554DCE7625C3}" dt="2025-09-05T06:30:58.570" v="848" actId="20577"/>
          <ac:graphicFrameMkLst>
            <pc:docMk/>
            <pc:sldMk cId="3751429318" sldId="466"/>
            <ac:graphicFrameMk id="2" creationId="{BBE804D0-8672-41EA-4595-640354FBC5CA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  <pc:spChg chg="mod">
          <ac:chgData name="Pramod Naik" userId="ceb6df04-ef15-4d9b-a141-998a03559d75" providerId="ADAL" clId="{B172FB6F-AC09-4CCB-84B1-554DCE7625C3}" dt="2025-09-05T05:57:24.187" v="797" actId="1076"/>
          <ac:spMkLst>
            <pc:docMk/>
            <pc:sldMk cId="659511840" sldId="545"/>
            <ac:spMk id="3" creationId="{C4650BEF-517E-6E06-8E1B-60B7E150B76B}"/>
          </ac:spMkLst>
        </pc:spChg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5T05:50:37.583" v="796" actId="20577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4T20:19:49.634" v="773" actId="20577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4T20:19:49.634" v="773" actId="20577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4T20:22:53.320" v="780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4T20:22:53.320" v="780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  <pc:graphicFrameChg chg="modGraphic">
          <ac:chgData name="Pramod Naik" userId="ceb6df04-ef15-4d9b-a141-998a03559d75" providerId="ADAL" clId="{B172FB6F-AC09-4CCB-84B1-554DCE7625C3}" dt="2025-09-05T06:53:27.277" v="898" actId="113"/>
          <ac:graphicFrameMkLst>
            <pc:docMk/>
            <pc:sldMk cId="575475482" sldId="579"/>
            <ac:graphicFrameMk id="4" creationId="{5586069D-8F12-9837-A27F-93868DCDFDB0}"/>
          </ac:graphicFrameMkLst>
        </pc:graphicFrame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5T07:30:27.611" v="899" actId="1076"/>
          <ac:spMkLst>
            <pc:docMk/>
            <pc:sldMk cId="4288379658" sldId="713"/>
            <ac:spMk id="23" creationId="{AF980FB0-C79C-4F33-B071-E488203E9050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6T12:42:34.726" v="1010" actId="2711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6T12:42:34.726" v="1010" actId="2711"/>
          <ac:spMkLst>
            <pc:docMk/>
            <pc:sldMk cId="1120564175" sldId="718"/>
            <ac:spMk id="3" creationId="{4FE8BF72-6528-1BD1-B4E1-48A2A64DA40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0" creationId="{B9B7F937-1090-9FDC-0B34-D029CC4BBE8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2" creationId="{5AF60F8B-6B22-6B85-69EB-E1DCDC1E942F}"/>
          </ac:spMkLst>
        </pc:spChg>
        <pc:spChg chg="mod">
          <ac:chgData name="Pramod Naik" userId="ceb6df04-ef15-4d9b-a141-998a03559d75" providerId="ADAL" clId="{B172FB6F-AC09-4CCB-84B1-554DCE7625C3}" dt="2025-09-06T12:40:31.382" v="923" actId="1076"/>
          <ac:spMkLst>
            <pc:docMk/>
            <pc:sldMk cId="1120564175" sldId="718"/>
            <ac:spMk id="23" creationId="{7620F6B1-CFFD-7ADD-42EF-B28A1D33E284}"/>
          </ac:spMkLst>
        </pc:spChg>
        <pc:spChg chg="mod">
          <ac:chgData name="Pramod Naik" userId="ceb6df04-ef15-4d9b-a141-998a03559d75" providerId="ADAL" clId="{B172FB6F-AC09-4CCB-84B1-554DCE7625C3}" dt="2025-09-06T12:42:24.892" v="1007" actId="164"/>
          <ac:spMkLst>
            <pc:docMk/>
            <pc:sldMk cId="1120564175" sldId="718"/>
            <ac:spMk id="32" creationId="{9A96C688-670B-A352-A186-6F71CFDC6EFE}"/>
          </ac:spMkLst>
        </pc:spChg>
        <pc:grpChg chg="add mod">
          <ac:chgData name="Pramod Naik" userId="ceb6df04-ef15-4d9b-a141-998a03559d75" providerId="ADAL" clId="{B172FB6F-AC09-4CCB-84B1-554DCE7625C3}" dt="2025-09-06T12:42:24.892" v="1007" actId="164"/>
          <ac:grpSpMkLst>
            <pc:docMk/>
            <pc:sldMk cId="1120564175" sldId="718"/>
            <ac:grpSpMk id="2" creationId="{6602693D-4367-7655-FDF6-A3F75DA7C0A0}"/>
          </ac:grpSpMkLst>
        </pc:grpChg>
        <pc:grpChg chg="del">
          <ac:chgData name="Pramod Naik" userId="ceb6df04-ef15-4d9b-a141-998a03559d75" providerId="ADAL" clId="{B172FB6F-AC09-4CCB-84B1-554DCE7625C3}" dt="2025-09-06T12:39:22.352" v="901"/>
          <ac:grpSpMkLst>
            <pc:docMk/>
            <pc:sldMk cId="1120564175" sldId="718"/>
            <ac:grpSpMk id="14" creationId="{F1484A70-FC9B-1F59-56B3-80060A3D7755}"/>
          </ac:grpSpMkLst>
        </pc:grpChg>
        <pc:picChg chg="mod">
          <ac:chgData name="Pramod Naik" userId="ceb6df04-ef15-4d9b-a141-998a03559d75" providerId="ADAL" clId="{B172FB6F-AC09-4CCB-84B1-554DCE7625C3}" dt="2025-09-06T12:42:24.892" v="1007" actId="164"/>
          <ac:picMkLst>
            <pc:docMk/>
            <pc:sldMk cId="1120564175" sldId="718"/>
            <ac:picMk id="6" creationId="{E06381BD-BD87-9368-6EED-510A02110B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9/6/2025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break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continue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pass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FFF5E-69F0-99C8-8D75-3B2E3761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0E97-01CA-C4A9-5F97-73A608B7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0580"/>
            <a:ext cx="10659110" cy="4255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Sequences:</a:t>
            </a:r>
          </a:p>
          <a:p>
            <a:pPr marL="0" indent="0">
              <a:buNone/>
            </a:pPr>
            <a:r>
              <a:rPr lang="en-US" sz="2400" dirty="0"/>
              <a:t>In Python, a </a:t>
            </a:r>
            <a:r>
              <a:rPr lang="en-US" sz="2400" b="1" dirty="0"/>
              <a:t>sequence</a:t>
            </a:r>
            <a:r>
              <a:rPr lang="en-US" sz="2400" dirty="0"/>
              <a:t> is an </a:t>
            </a:r>
            <a:r>
              <a:rPr lang="en-US" sz="2400" b="1" dirty="0">
                <a:solidFill>
                  <a:srgbClr val="C00000"/>
                </a:solidFill>
              </a:rPr>
              <a:t>ordered collection of items</a:t>
            </a:r>
            <a:r>
              <a:rPr lang="en-US" sz="2400" dirty="0"/>
              <a:t>, where each item is </a:t>
            </a: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an integer. Sequences allow you to </a:t>
            </a:r>
            <a:r>
              <a:rPr lang="en-US" sz="2400" b="1" dirty="0"/>
              <a:t>store multiple values </a:t>
            </a:r>
            <a:r>
              <a:rPr lang="en-US" sz="2400" dirty="0"/>
              <a:t>and </a:t>
            </a:r>
            <a:r>
              <a:rPr lang="en-US" sz="2400" b="1" dirty="0"/>
              <a:t>access them using their position (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b="1" dirty="0"/>
              <a:t>). </a:t>
            </a:r>
          </a:p>
          <a:p>
            <a:pPr marL="0" indent="0">
              <a:buNone/>
            </a:pPr>
            <a:r>
              <a:rPr lang="en-US" sz="2400" b="1" dirty="0"/>
              <a:t>Python provides several built-in sequence types, such as: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ranges.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94086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98776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5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4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built-in string handling functions that help in performing various operations on strings.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0937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4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5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3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7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9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6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8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79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2EAF-063C-CF81-0487-83509355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77F9-445A-B8FF-30D3-AED88EF8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6" y="67797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Built-In Functions:</a:t>
            </a:r>
          </a:p>
          <a:p>
            <a:pPr marL="0" indent="0">
              <a:buNone/>
            </a:pPr>
            <a:r>
              <a:rPr lang="en-US" sz="2400" dirty="0"/>
              <a:t>Python provides a </a:t>
            </a:r>
            <a:r>
              <a:rPr lang="en-US" sz="2400" b="1" dirty="0"/>
              <a:t>set of built-in functions </a:t>
            </a:r>
            <a:r>
              <a:rPr lang="en-US" sz="2400" dirty="0"/>
              <a:t>that are always available </a:t>
            </a:r>
            <a:r>
              <a:rPr lang="en-US" sz="2400" b="1" dirty="0">
                <a:solidFill>
                  <a:srgbClr val="FF0000"/>
                </a:solidFill>
              </a:rPr>
              <a:t>without the need for importing </a:t>
            </a:r>
            <a:r>
              <a:rPr lang="en-US" sz="2400" b="1" dirty="0"/>
              <a:t>any modules</a:t>
            </a:r>
            <a:r>
              <a:rPr lang="en-US" sz="2400" dirty="0"/>
              <a:t>. These functions help with various tasks such as </a:t>
            </a:r>
            <a:r>
              <a:rPr lang="en-US" sz="2400" b="1" dirty="0"/>
              <a:t>mathematical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type</a:t>
            </a:r>
            <a:r>
              <a:rPr lang="en-US" sz="2400" dirty="0"/>
              <a:t> </a:t>
            </a:r>
            <a:r>
              <a:rPr lang="en-US" sz="2400" b="1" dirty="0"/>
              <a:t>conversion</a:t>
            </a:r>
            <a:r>
              <a:rPr lang="en-US" sz="2400" dirty="0"/>
              <a:t>, </a:t>
            </a:r>
            <a:r>
              <a:rPr lang="en-US" sz="2400" b="1" dirty="0"/>
              <a:t>input</a:t>
            </a:r>
            <a:r>
              <a:rPr lang="en-US" sz="2400" dirty="0"/>
              <a:t>/</a:t>
            </a:r>
            <a:r>
              <a:rPr lang="en-US" sz="2400" b="1" dirty="0"/>
              <a:t>output</a:t>
            </a:r>
            <a:r>
              <a:rPr lang="en-US" sz="2400" dirty="0"/>
              <a:t> </a:t>
            </a:r>
            <a:r>
              <a:rPr lang="en-US" sz="2400" b="1" dirty="0"/>
              <a:t>handling</a:t>
            </a:r>
            <a:r>
              <a:rPr lang="en-US" sz="2400" dirty="0"/>
              <a:t>, and more.</a:t>
            </a:r>
          </a:p>
          <a:p>
            <a:pPr marL="457200" indent="-457200">
              <a:buAutoNum type="arabicPeriod"/>
            </a:pPr>
            <a:r>
              <a:rPr lang="en-IN" sz="2400" dirty="0"/>
              <a:t>Input/Output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Type Conversion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Mathematical Functions</a:t>
            </a:r>
          </a:p>
          <a:p>
            <a:pPr marL="457200" indent="-457200">
              <a:buAutoNum type="arabicPeriod"/>
            </a:pP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Sequence &amp; </a:t>
            </a:r>
            <a:r>
              <a:rPr lang="en-IN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 &amp; Variable Handling Functions: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File Handling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Functional Programming Functions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7430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9B95-6C17-8B42-0D9E-E387185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8724B-0258-D165-0DD9-F81F47769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b="1" dirty="0"/>
              <a:t>Input/Output Functions:</a:t>
            </a:r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lvl="1" indent="0">
              <a:buNone/>
            </a:pPr>
            <a:r>
              <a:rPr lang="en-IN" sz="2400" b="1" dirty="0"/>
              <a:t>Example:</a:t>
            </a:r>
          </a:p>
          <a:p>
            <a:pPr marL="457200" indent="-457200">
              <a:buAutoNum type="arabicPeriod"/>
            </a:pP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885301-FD5B-6EE6-640C-CA457651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87894"/>
              </p:ext>
            </p:extLst>
          </p:nvPr>
        </p:nvGraphicFramePr>
        <p:xfrm>
          <a:off x="1339530" y="1455452"/>
          <a:ext cx="8675327" cy="1461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383">
                  <a:extLst>
                    <a:ext uri="{9D8B030D-6E8A-4147-A177-3AD203B41FA5}">
                      <a16:colId xmlns:a16="http://schemas.microsoft.com/office/drawing/2014/main" val="1340546198"/>
                    </a:ext>
                  </a:extLst>
                </a:gridCol>
                <a:gridCol w="6041944">
                  <a:extLst>
                    <a:ext uri="{9D8B030D-6E8A-4147-A177-3AD203B41FA5}">
                      <a16:colId xmlns:a16="http://schemas.microsoft.com/office/drawing/2014/main" val="227519048"/>
                    </a:ext>
                  </a:extLst>
                </a:gridCol>
              </a:tblGrid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840157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print()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Outputs text to the console.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044514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input()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Takes user input as a string.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9150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CC1987F-6191-1A00-6F26-D4782263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6" y="4162811"/>
            <a:ext cx="8218127" cy="12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77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93D3-3BFE-012F-EE73-B5D727DA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DD83-EE22-6B80-E2BF-B16320BF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Type Conversion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77A88C-52E3-40B5-BADA-6EDFBD36B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57632"/>
              </p:ext>
            </p:extLst>
          </p:nvPr>
        </p:nvGraphicFramePr>
        <p:xfrm>
          <a:off x="1383075" y="1240568"/>
          <a:ext cx="8740640" cy="3393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131">
                  <a:extLst>
                    <a:ext uri="{9D8B030D-6E8A-4147-A177-3AD203B41FA5}">
                      <a16:colId xmlns:a16="http://schemas.microsoft.com/office/drawing/2014/main" val="2643067029"/>
                    </a:ext>
                  </a:extLst>
                </a:gridCol>
                <a:gridCol w="6418509">
                  <a:extLst>
                    <a:ext uri="{9D8B030D-6E8A-4147-A177-3AD203B41FA5}">
                      <a16:colId xmlns:a16="http://schemas.microsoft.com/office/drawing/2014/main" val="2830951742"/>
                    </a:ext>
                  </a:extLst>
                </a:gridCol>
              </a:tblGrid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66990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an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830763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floating-point number.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8205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string.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27844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boolean value.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042811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416652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tuple.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793784"/>
                  </a:ext>
                </a:extLst>
              </a:tr>
              <a:tr h="270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set.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43469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dict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to a dictionary.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0047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CBE5A-005A-3F77-61A5-BFB81980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90" y="5334751"/>
            <a:ext cx="452380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76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650F-69AF-D914-8468-5CC4B8C2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365F-0051-8ACC-7CFF-2F611380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3. Mathematical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7DFBC3-FAC4-5C58-20C5-23721A7F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68131"/>
              </p:ext>
            </p:extLst>
          </p:nvPr>
        </p:nvGraphicFramePr>
        <p:xfrm>
          <a:off x="1176246" y="1304939"/>
          <a:ext cx="9339354" cy="2639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6640">
                  <a:extLst>
                    <a:ext uri="{9D8B030D-6E8A-4147-A177-3AD203B41FA5}">
                      <a16:colId xmlns:a16="http://schemas.microsoft.com/office/drawing/2014/main" val="4080083010"/>
                    </a:ext>
                  </a:extLst>
                </a:gridCol>
                <a:gridCol w="5932714">
                  <a:extLst>
                    <a:ext uri="{9D8B030D-6E8A-4147-A177-3AD203B41FA5}">
                      <a16:colId xmlns:a16="http://schemas.microsoft.com/office/drawing/2014/main" val="714276301"/>
                    </a:ext>
                  </a:extLst>
                </a:gridCol>
              </a:tblGrid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1472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78369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pow(x,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x raised to the power y (x^y).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759404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round(x, 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to n decimal places.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086867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sum of elements in an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0523481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min(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minimum element.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040535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max(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maximum element.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86176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CCB4A2-BA64-5C06-C17C-859F5948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52" y="4453153"/>
            <a:ext cx="5609524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85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C74A-E993-CA6D-71FE-CC6AFF65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A595-ADC1-F85F-BBC4-E1AFF53B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Sequence &amp; </a:t>
            </a:r>
            <a:r>
              <a:rPr lang="en-IN" sz="2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EE63EB-9171-DC5A-0C97-096EAA42B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502"/>
              </p:ext>
            </p:extLst>
          </p:nvPr>
        </p:nvGraphicFramePr>
        <p:xfrm>
          <a:off x="1100046" y="1456866"/>
          <a:ext cx="9633267" cy="2262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40729">
                  <a:extLst>
                    <a:ext uri="{9D8B030D-6E8A-4147-A177-3AD203B41FA5}">
                      <a16:colId xmlns:a16="http://schemas.microsoft.com/office/drawing/2014/main" val="4286128264"/>
                    </a:ext>
                  </a:extLst>
                </a:gridCol>
                <a:gridCol w="6092538">
                  <a:extLst>
                    <a:ext uri="{9D8B030D-6E8A-4147-A177-3AD203B41FA5}">
                      <a16:colId xmlns:a16="http://schemas.microsoft.com/office/drawing/2014/main" val="132228598"/>
                    </a:ext>
                  </a:extLst>
                </a:gridCol>
              </a:tblGrid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004170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length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2627231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sorted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200012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reversed(iterable)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reversed iterator.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910536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enumerate(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an iterator with index-value pairs.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59333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zip(iter1, iter2, ...)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Combines </a:t>
                      </a:r>
                      <a:r>
                        <a:rPr lang="en-IN" sz="2400" kern="100" dirty="0" err="1">
                          <a:effectLst/>
                        </a:rPr>
                        <a:t>iterables</a:t>
                      </a:r>
                      <a:r>
                        <a:rPr lang="en-IN" sz="2400" kern="100" dirty="0">
                          <a:effectLst/>
                        </a:rPr>
                        <a:t> into pairs.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32805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D5FE0F-DEB8-E891-21B9-8070FA1F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95" y="4182086"/>
            <a:ext cx="6400000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49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E2F8-B391-1027-4B49-3FB8441E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C97A-5526-BBBA-22BE-A626318F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Object &amp; Variable Handling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F8F6D-B05E-7368-9355-0355357FA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98329"/>
              </p:ext>
            </p:extLst>
          </p:nvPr>
        </p:nvGraphicFramePr>
        <p:xfrm>
          <a:off x="1023845" y="1391080"/>
          <a:ext cx="9361125" cy="234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4993">
                  <a:extLst>
                    <a:ext uri="{9D8B030D-6E8A-4147-A177-3AD203B41FA5}">
                      <a16:colId xmlns:a16="http://schemas.microsoft.com/office/drawing/2014/main" val="2246052622"/>
                    </a:ext>
                  </a:extLst>
                </a:gridCol>
                <a:gridCol w="6066132">
                  <a:extLst>
                    <a:ext uri="{9D8B030D-6E8A-4147-A177-3AD203B41FA5}">
                      <a16:colId xmlns:a16="http://schemas.microsoft.com/office/drawing/2014/main" val="2733780799"/>
                    </a:ext>
                  </a:extLst>
                </a:gridCol>
              </a:tblGrid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26727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unique memory ID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11879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type(obj)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type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356228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isinstance(obj, class)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obj is an instance of class.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563185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hash(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hash value of an object.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8356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448B83-28E0-7F85-E69C-688FAF93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86" y="4449966"/>
            <a:ext cx="6085714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3C53-BD86-BA2A-5941-7762EF3B0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2D7A-EA57-B3A7-01E7-E9E48904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6. File Handling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BAF981-E282-823C-BAB7-C395F2962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02941"/>
              </p:ext>
            </p:extLst>
          </p:nvPr>
        </p:nvGraphicFramePr>
        <p:xfrm>
          <a:off x="1295989" y="1215966"/>
          <a:ext cx="8512040" cy="197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497">
                  <a:extLst>
                    <a:ext uri="{9D8B030D-6E8A-4147-A177-3AD203B41FA5}">
                      <a16:colId xmlns:a16="http://schemas.microsoft.com/office/drawing/2014/main" val="1129500723"/>
                    </a:ext>
                  </a:extLst>
                </a:gridCol>
                <a:gridCol w="4996543">
                  <a:extLst>
                    <a:ext uri="{9D8B030D-6E8A-4147-A177-3AD203B41FA5}">
                      <a16:colId xmlns:a16="http://schemas.microsoft.com/office/drawing/2014/main" val="2894718498"/>
                    </a:ext>
                  </a:extLst>
                </a:gridCol>
              </a:tblGrid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241085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open(filename, mode)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Opens a file in a given mode (r, w, a, </a:t>
                      </a:r>
                      <a:r>
                        <a:rPr lang="en-US" sz="2400" kern="100" dirty="0" err="1">
                          <a:effectLst/>
                        </a:rPr>
                        <a:t>rb</a:t>
                      </a:r>
                      <a:r>
                        <a:rPr lang="en-US" sz="2400" kern="100" dirty="0">
                          <a:effectLst/>
                        </a:rPr>
                        <a:t>, etc.).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1092920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close()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Closes the opened file.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388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EC6DF4-9EE9-65E1-57BE-4260D5B5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1" y="4099952"/>
            <a:ext cx="8203144" cy="18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25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AE4F-4D59-6D0B-5CF1-64C29AB8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8397-E15D-9AE7-A716-8BE5F5C5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7. Functional Programming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26444-9A5F-B852-D206-195E37624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23017"/>
              </p:ext>
            </p:extLst>
          </p:nvPr>
        </p:nvGraphicFramePr>
        <p:xfrm>
          <a:off x="1208902" y="1445037"/>
          <a:ext cx="9393784" cy="2114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0927">
                  <a:extLst>
                    <a:ext uri="{9D8B030D-6E8A-4147-A177-3AD203B41FA5}">
                      <a16:colId xmlns:a16="http://schemas.microsoft.com/office/drawing/2014/main" val="2489775744"/>
                    </a:ext>
                  </a:extLst>
                </a:gridCol>
                <a:gridCol w="5442857">
                  <a:extLst>
                    <a:ext uri="{9D8B030D-6E8A-4147-A177-3AD203B41FA5}">
                      <a16:colId xmlns:a16="http://schemas.microsoft.com/office/drawing/2014/main" val="2915915240"/>
                    </a:ext>
                  </a:extLst>
                </a:gridCol>
              </a:tblGrid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941207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map(func,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Applies func to each item in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538493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filter(func,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Filters elements based on </a:t>
                      </a:r>
                      <a:r>
                        <a:rPr lang="en-US" sz="2400" kern="100" dirty="0" err="1">
                          <a:effectLst/>
                        </a:rPr>
                        <a:t>func</a:t>
                      </a:r>
                      <a:r>
                        <a:rPr lang="en-US" sz="2400" kern="100" dirty="0">
                          <a:effectLst/>
                        </a:rPr>
                        <a:t>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261710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lambda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Defines an anonymous function.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9405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E779CC-6A94-387E-2871-4887EA3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1" y="4050972"/>
            <a:ext cx="749523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83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📌 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🔹 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✅ 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43" y="3288953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🔹 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✅ 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📌 Key Points About return:</a:t>
            </a:r>
          </a:p>
          <a:p>
            <a:pPr marL="0" indent="0">
              <a:buNone/>
            </a:pPr>
            <a:r>
              <a:rPr lang="en-US" dirty="0"/>
              <a:t>✔ A function </a:t>
            </a:r>
            <a:r>
              <a:rPr lang="en-US" b="1" dirty="0"/>
              <a:t>can return any data type </a:t>
            </a:r>
            <a:r>
              <a:rPr lang="en-US" dirty="0"/>
              <a:t>(int, float, string, list, tuple, </a:t>
            </a:r>
            <a:r>
              <a:rPr lang="en-US" dirty="0" err="1"/>
              <a:t>dict</a:t>
            </a:r>
            <a:r>
              <a:rPr lang="en-US" dirty="0"/>
              <a:t>, etc.).</a:t>
            </a:r>
          </a:p>
          <a:p>
            <a:pPr marL="0" indent="0">
              <a:buNone/>
            </a:pPr>
            <a:r>
              <a:rPr lang="en-US" dirty="0"/>
              <a:t>✔ A function can </a:t>
            </a:r>
            <a:r>
              <a:rPr lang="en-US" b="1" dirty="0">
                <a:solidFill>
                  <a:srgbClr val="C00000"/>
                </a:solidFill>
              </a:rPr>
              <a:t>return multiple values </a:t>
            </a:r>
            <a:r>
              <a:rPr lang="en-US" dirty="0"/>
              <a:t>as a tuple.</a:t>
            </a:r>
          </a:p>
          <a:p>
            <a:pPr marL="0" indent="0">
              <a:buNone/>
            </a:pPr>
            <a:r>
              <a:rPr lang="en-US" dirty="0"/>
              <a:t>✔ If no return is specified, the function returns </a:t>
            </a:r>
            <a:r>
              <a:rPr lang="en-US" b="1" dirty="0">
                <a:solidFill>
                  <a:srgbClr val="C00000"/>
                </a:solidFill>
              </a:rPr>
              <a:t>None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26" y="1195804"/>
            <a:ext cx="8576938" cy="28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Since greet() has </a:t>
            </a:r>
            <a:r>
              <a:rPr lang="en-US" sz="2400" b="1" dirty="0">
                <a:solidFill>
                  <a:srgbClr val="C00000"/>
                </a:solidFill>
              </a:rPr>
              <a:t>no return statement</a:t>
            </a:r>
            <a:r>
              <a:rPr lang="en-US" sz="24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Void Functions:</a:t>
            </a:r>
          </a:p>
          <a:p>
            <a:pPr marL="0" indent="0">
              <a:buNone/>
            </a:pPr>
            <a:r>
              <a:rPr lang="en-US" sz="24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400" dirty="0"/>
              <a:t>✔ It is used for side effects like printing, modifying global variables, writing to a file,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✅ 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🔹 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Lifetime of a Variable:</a:t>
            </a:r>
          </a:p>
          <a:p>
            <a:pPr marL="0" indent="0">
              <a:buNone/>
            </a:pPr>
            <a:r>
              <a:rPr lang="en-US" sz="2400" dirty="0"/>
              <a:t>The lifetime of a variable is the </a:t>
            </a:r>
            <a:r>
              <a:rPr lang="en-US" sz="24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Lifetime:</a:t>
            </a:r>
          </a:p>
          <a:p>
            <a:pPr marL="0" indent="0">
              <a:buNone/>
            </a:pPr>
            <a:r>
              <a:rPr lang="en-US" sz="2400" dirty="0"/>
              <a:t>✔ Local variables exist </a:t>
            </a:r>
            <a:r>
              <a:rPr lang="en-US" sz="24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Global variables exist </a:t>
            </a:r>
            <a:r>
              <a:rPr lang="en-US" sz="2400" b="1" dirty="0">
                <a:solidFill>
                  <a:srgbClr val="C00000"/>
                </a:solidFill>
              </a:rPr>
              <a:t>as long as the program runs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When a function ends, </a:t>
            </a:r>
            <a:r>
              <a:rPr lang="en-US" sz="24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Example: Lifetime of a Local Variable</a:t>
            </a:r>
            <a:r>
              <a:rPr lang="en-IN" sz="2400" b="1" dirty="0"/>
              <a:t>: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299377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Positional arguments </a:t>
            </a:r>
            <a:r>
              <a:rPr lang="en-US" sz="2400" b="1" dirty="0"/>
              <a:t>must appear </a:t>
            </a:r>
            <a:r>
              <a:rPr lang="en-US" sz="2400" b="1" dirty="0">
                <a:solidFill>
                  <a:srgbClr val="C00000"/>
                </a:solidFill>
              </a:rPr>
              <a:t>before</a:t>
            </a:r>
            <a:r>
              <a:rPr lang="en-US" sz="2400" dirty="0"/>
              <a:t> </a:t>
            </a:r>
            <a:r>
              <a:rPr lang="en-US" sz="2400" b="1" dirty="0"/>
              <a:t>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**</a:t>
            </a:r>
            <a:r>
              <a:rPr lang="en-US" sz="2400" b="1" dirty="0" err="1"/>
              <a:t>kwargs</a:t>
            </a:r>
            <a:r>
              <a:rPr lang="en-US" sz="2400" b="1" dirty="0"/>
              <a:t> (Keyword Arguments):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allows you to pass a </a:t>
            </a:r>
            <a:r>
              <a:rPr lang="en-US" sz="2400" b="1" dirty="0"/>
              <a:t>variable number </a:t>
            </a:r>
            <a:r>
              <a:rPr lang="en-US" sz="2400" b="1" dirty="0">
                <a:solidFill>
                  <a:srgbClr val="C00000"/>
                </a:solidFill>
              </a:rPr>
              <a:t>of keyword arguments </a:t>
            </a:r>
            <a:r>
              <a:rPr lang="en-US" sz="2400" dirty="0"/>
              <a:t>(</a:t>
            </a:r>
            <a:r>
              <a:rPr lang="en-US" sz="2400" b="1" dirty="0"/>
              <a:t>key-value pairs</a:t>
            </a:r>
            <a:r>
              <a:rPr lang="en-US" sz="2400" dirty="0"/>
              <a:t>) to a function.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collects keyword arguments into a </a:t>
            </a:r>
            <a:r>
              <a:rPr lang="en-US" sz="2400" b="1" dirty="0"/>
              <a:t>dictionary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 dirty="0"/>
              <a:t>3.5 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immutable (cannot be changed after creation).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(size only limited by memory).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/>
              <a:t>Represents the </a:t>
            </a:r>
            <a:r>
              <a:rPr lang="en-US" sz="2400" b="1">
                <a:solidFill>
                  <a:srgbClr val="C00000"/>
                </a:solidFill>
              </a:rPr>
              <a:t>absence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of</a:t>
            </a:r>
            <a:r>
              <a:rPr lang="en-US" sz="2400"/>
              <a:t> a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 or a </a:t>
            </a:r>
            <a:r>
              <a:rPr lang="en-US" sz="2400" b="1">
                <a:solidFill>
                  <a:srgbClr val="C00000"/>
                </a:solidFill>
              </a:rPr>
              <a:t>null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.</a:t>
            </a:r>
          </a:p>
          <a:p>
            <a:r>
              <a:rPr lang="en-US" sz="2400"/>
              <a:t>Denoted by the </a:t>
            </a:r>
            <a:r>
              <a:rPr lang="en-US" sz="2400" b="1"/>
              <a:t>keyword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None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cannot be changed 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(Composite Types):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a) list: 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E7948-A3EF-6D16-0AB4-C4B8ABFC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3" y="3975263"/>
            <a:ext cx="9072573" cy="20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450A-EA57-5B3F-52EE-DDAA782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705B-F78C-3220-96E7-4751F3E0D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b) tuple: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items.</a:t>
            </a:r>
          </a:p>
          <a:p>
            <a:r>
              <a:rPr lang="en-US" sz="2400" dirty="0"/>
              <a:t>Duplicates are allowed.</a:t>
            </a:r>
          </a:p>
          <a:p>
            <a:r>
              <a:rPr lang="en-US" sz="2400" dirty="0"/>
              <a:t>Useful for </a:t>
            </a:r>
            <a:r>
              <a:rPr lang="en-US" sz="2400" b="1" dirty="0">
                <a:solidFill>
                  <a:srgbClr val="C00000"/>
                </a:solidFill>
              </a:rPr>
              <a:t>fixed data structures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Enclosed in </a:t>
            </a:r>
            <a:r>
              <a:rPr lang="en-US" sz="2400" b="1" dirty="0">
                <a:solidFill>
                  <a:srgbClr val="C00000"/>
                </a:solidFill>
              </a:rPr>
              <a:t>parentheses</a:t>
            </a:r>
            <a:r>
              <a:rPr lang="en-US" sz="2400" dirty="0"/>
              <a:t> ().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54882-EC7E-E44E-2393-D584B49B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23" y="3660441"/>
            <a:ext cx="10257143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8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c)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2FAE-4130-F8B8-770E-11CA0E4F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A5FA-BACA-0809-CE13-F997E378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Set Types: </a:t>
            </a:r>
            <a:r>
              <a:rPr lang="en-US" sz="2400" dirty="0"/>
              <a:t>Sets are unordered collections of unique elements.</a:t>
            </a:r>
          </a:p>
          <a:p>
            <a:pPr marL="0" indent="0">
              <a:buNone/>
            </a:pPr>
            <a:endParaRPr lang="en-US" sz="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set: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items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b="1" dirty="0"/>
              <a:t>{}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08195-0815-DCF8-18F5-D6A26520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84" y="3565579"/>
            <a:ext cx="9085714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6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</a:t>
            </a:r>
            <a:r>
              <a:rPr lang="en-US" sz="2400" b="1" dirty="0" err="1">
                <a:solidFill>
                  <a:srgbClr val="002060"/>
                </a:solidFill>
              </a:rPr>
              <a:t>frozenset</a:t>
            </a:r>
            <a:r>
              <a:rPr lang="en-US" sz="24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9897-588B-1DAD-CFF5-367A8126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1B28-1E22-55D4-44B6-7513E873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3. Mapping Types (</a:t>
            </a:r>
            <a:r>
              <a:rPr lang="en-US" sz="2400" b="1" dirty="0" err="1">
                <a:solidFill>
                  <a:srgbClr val="002060"/>
                </a:solidFill>
              </a:rPr>
              <a:t>dict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: Mappings store data in key-value pairs.</a:t>
            </a:r>
          </a:p>
          <a:p>
            <a:r>
              <a:rPr lang="en-US" sz="2400" b="1" dirty="0"/>
              <a:t>Mutable</a:t>
            </a:r>
            <a:r>
              <a:rPr lang="en-US" sz="2400" dirty="0"/>
              <a:t>, </a:t>
            </a:r>
            <a:r>
              <a:rPr lang="en-US" sz="2400" b="1" dirty="0"/>
              <a:t>unordered</a:t>
            </a:r>
            <a:r>
              <a:rPr lang="en-US" sz="2400" dirty="0"/>
              <a:t> </a:t>
            </a:r>
            <a:r>
              <a:rPr lang="en-US" sz="2400" b="1" dirty="0"/>
              <a:t>collection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key-value pairs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</a:t>
            </a:r>
            <a:r>
              <a:rPr lang="en-US" sz="2400" dirty="0"/>
              <a:t> must be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; </a:t>
            </a:r>
            <a:r>
              <a:rPr lang="en-US" sz="2400" b="1" dirty="0"/>
              <a:t>values</a:t>
            </a:r>
            <a:r>
              <a:rPr lang="en-US" sz="2400" dirty="0"/>
              <a:t> can be </a:t>
            </a:r>
            <a:r>
              <a:rPr lang="en-US" sz="2400" b="1" dirty="0">
                <a:solidFill>
                  <a:srgbClr val="C00000"/>
                </a:solidFill>
              </a:rPr>
              <a:t>any type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B30FA-451C-CD2F-1AB2-1C67C8E8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3425938"/>
            <a:ext cx="88571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8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is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dirty="0"/>
              <a:t>is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is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is with Singletons: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93" y="1158909"/>
            <a:ext cx="6826973" cy="2043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EB9E8-D301-1940-7D2D-CC72D01D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57" y="3976963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is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Mandatory: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46064"/>
              </p:ext>
            </p:extLst>
          </p:nvPr>
        </p:nvGraphicFramePr>
        <p:xfrm>
          <a:off x="864888" y="2352953"/>
          <a:ext cx="9501984" cy="3824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Integer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Floating-point number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Dictionary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Boolean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59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b) 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float(5) → 5.0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int(3.14)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float("3.14") → 3.14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8"/>
            <a:ext cx="10659110" cy="5610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592799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005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Looping Statements:</a:t>
            </a:r>
          </a:p>
          <a:p>
            <a:pPr marL="0" indent="0">
              <a:buNone/>
            </a:pPr>
            <a:r>
              <a:rPr lang="en-US" sz="2400" dirty="0"/>
              <a:t>Looping statements in Python allow you to </a:t>
            </a:r>
            <a:r>
              <a:rPr lang="en-US" sz="24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400" dirty="0"/>
              <a:t>, either for a </a:t>
            </a:r>
            <a:r>
              <a:rPr lang="en-US" sz="24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while Loop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Additionally</a:t>
            </a:r>
            <a:r>
              <a:rPr lang="en-US" sz="2400" dirty="0"/>
              <a:t>, Python supports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statements</a:t>
            </a:r>
            <a:r>
              <a:rPr lang="en-US" sz="2400" dirty="0"/>
              <a:t> (</a:t>
            </a:r>
            <a:r>
              <a:rPr lang="en-US" sz="2400" b="1" dirty="0"/>
              <a:t>break</a:t>
            </a:r>
            <a:r>
              <a:rPr lang="en-US" sz="2400" dirty="0"/>
              <a:t>, </a:t>
            </a:r>
            <a:r>
              <a:rPr lang="en-US" sz="2400" b="1" dirty="0"/>
              <a:t>continue</a:t>
            </a:r>
            <a:r>
              <a:rPr lang="en-US" sz="2400" dirty="0"/>
              <a:t>, and </a:t>
            </a:r>
            <a:r>
              <a:rPr lang="en-US" sz="2400" b="1" dirty="0"/>
              <a:t>pass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9033</Words>
  <Application>Microsoft Office PowerPoint</Application>
  <PresentationFormat>Widescreen</PresentationFormat>
  <Paragraphs>1581</Paragraphs>
  <Slides>178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5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2025-09-06T12:42:36Z</dcterms:modified>
</cp:coreProperties>
</file>